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4" r:id="rId2"/>
    <p:sldId id="257" r:id="rId3"/>
    <p:sldId id="355" r:id="rId4"/>
    <p:sldId id="259" r:id="rId5"/>
    <p:sldId id="352" r:id="rId6"/>
    <p:sldId id="353" r:id="rId7"/>
    <p:sldId id="273" r:id="rId8"/>
    <p:sldId id="267" r:id="rId9"/>
    <p:sldId id="284" r:id="rId10"/>
    <p:sldId id="285" r:id="rId11"/>
    <p:sldId id="286" r:id="rId12"/>
    <p:sldId id="289" r:id="rId13"/>
    <p:sldId id="287" r:id="rId14"/>
    <p:sldId id="288" r:id="rId15"/>
    <p:sldId id="290" r:id="rId16"/>
    <p:sldId id="292" r:id="rId17"/>
    <p:sldId id="356" r:id="rId18"/>
    <p:sldId id="293" r:id="rId19"/>
    <p:sldId id="295" r:id="rId20"/>
    <p:sldId id="296" r:id="rId21"/>
    <p:sldId id="294" r:id="rId22"/>
    <p:sldId id="297" r:id="rId23"/>
    <p:sldId id="274" r:id="rId24"/>
    <p:sldId id="298" r:id="rId25"/>
    <p:sldId id="299" r:id="rId26"/>
    <p:sldId id="300" r:id="rId27"/>
    <p:sldId id="302" r:id="rId28"/>
    <p:sldId id="303" r:id="rId29"/>
    <p:sldId id="307" r:id="rId30"/>
    <p:sldId id="304" r:id="rId31"/>
    <p:sldId id="276" r:id="rId32"/>
    <p:sldId id="272" r:id="rId33"/>
    <p:sldId id="277" r:id="rId34"/>
    <p:sldId id="278" r:id="rId35"/>
    <p:sldId id="357" r:id="rId36"/>
    <p:sldId id="279" r:id="rId37"/>
    <p:sldId id="280" r:id="rId38"/>
    <p:sldId id="358" r:id="rId39"/>
    <p:sldId id="281" r:id="rId40"/>
    <p:sldId id="282" r:id="rId41"/>
    <p:sldId id="283" r:id="rId4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75"/>
    <p:restoredTop sz="96405"/>
  </p:normalViewPr>
  <p:slideViewPr>
    <p:cSldViewPr snapToGrid="0" showGuides="1">
      <p:cViewPr varScale="1">
        <p:scale>
          <a:sx n="150" d="100"/>
          <a:sy n="150" d="100"/>
        </p:scale>
        <p:origin x="1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B6D6-0A29-11C7-828C-5E014FF44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4A380-03C0-7863-2FA3-9F3880A13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A11D2-CA92-54D3-222A-56CB46DE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9F651-F09D-1A6D-CA46-D33F01D48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BC82-90A5-2E5F-8E5B-CE176261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96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212B-1259-3694-F74E-2B012B9B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1CCD7-C2A2-9F6F-F15F-80C5EF4B8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9F26-D471-D5D8-9D4B-5508DA15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930CB-177A-ED8C-C925-64ED6642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1F1EA-20A4-AAA5-763B-54A257CF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3066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5FF76-085D-DDCA-37F7-E4808127E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49D64-6673-51B5-62D2-8D43FEDF2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12612-A1C8-6BEE-2814-1C7F664ED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0DEEE-BE23-175F-207B-C3A35B2DD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10D98-B0CE-5E50-1FA1-F057EECA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814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0D7D-5A05-BD27-3125-D0F05B7D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E296-80A9-7FCB-4F76-6DC24F00B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DD40-99A7-9CF7-601B-110F5D78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79A0-9AC6-0A49-18B6-69AEB3947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172C3-D677-258C-9DCF-8171C988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4447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CCB9-CE39-FF43-9ED6-0A230AEE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BD5F-C6A5-D094-ED09-244C415D0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003AC-B828-84A5-127F-29BF00D4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3A495-C109-CE6B-C7C9-A58E3385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286CF-C33B-DC4D-C1B1-60ECED9B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406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AF0E-9451-2B54-12FE-D96DFBD3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71E4-79D4-A8B6-21AB-B4D430998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BA234-70FB-E9A4-98C5-CCAB2AE0C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17DFA-63E3-451F-FE9A-6081075A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B667-7ABB-A65D-FE32-F3E5FEB2E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4BE17-5446-BE43-884C-DA530FC1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258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00C3-123B-BC06-AD39-50F47AAF3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71804-1466-F159-926F-463D20BC2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D793A6-78E9-0D1E-8E4E-AA408BFB8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D43EA-B97A-F5AF-C436-B8F5E8F11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498BAB-8CD2-D78F-77F2-D614ACBED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A7F65E-7F1A-E578-2A9E-04A007E9B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90F47-C57C-B753-6F64-8BC44487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AFC85-3AF2-85C7-8938-EB1FFDC6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359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7BE4-F58B-0D01-ED60-574D5B4D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EB568-0C9C-BA0E-55D6-2108ED34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00E06-4F25-560B-BF3A-730FC413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A0320-A0B2-59A4-EEB7-ACA1DCE9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035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2640B-E8AA-6B95-2B77-E6444621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57E2E-134B-151F-703A-C5327F20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C707F-C190-6AF1-8860-BC7C21D2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868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1CD2-59F0-A97C-5848-D03DCAE7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43C9-496E-F577-AC19-2613DE3F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A5D38-12B7-C2AE-E54C-62AC7B4D0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138F4-D984-6D66-6636-884C96B0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73CE8-E184-B1AA-CB1C-E82C8C10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83B44-19B4-99CA-9569-7EE7E25E8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91016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D31D-C007-68DD-FAF5-ECF7FABE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08BD20-1DBA-4155-78A2-723628595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46B8C-1A34-C14D-5B82-3E5E69E62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97329-6549-FE7F-1055-7F0FB494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A93E3-3C21-83BA-96F5-D6BDACFF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30561-4D5C-F253-5528-DAB5FA14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4321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99449-83D0-CB7C-6A12-1A1B9CFC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EFDAC-CBFB-15F1-8749-A76C8CA41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49DD6-6AA5-0CB1-26A1-33F93D4E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97346-4596-9B4F-87AB-5E939B457583}" type="datetimeFigureOut">
              <a:rPr lang="en-CH" smtClean="0"/>
              <a:t>17.03.23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36E91-EFE0-FFF0-65A3-CBA8E72A6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88A64-7957-9BCB-9DF5-6E0AE6B73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1943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BF615-C8AC-848F-A263-EFDDD8D6AB59}"/>
              </a:ext>
            </a:extLst>
          </p:cNvPr>
          <p:cNvSpPr txBox="1"/>
          <p:nvPr/>
        </p:nvSpPr>
        <p:spPr>
          <a:xfrm>
            <a:off x="1266217" y="1177046"/>
            <a:ext cx="9659566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Theory</a:t>
            </a:r>
          </a:p>
          <a:p>
            <a:pPr algn="ctr"/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quickly </a:t>
            </a:r>
            <a:r>
              <a:rPr lang="en-CH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3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H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ning short course</a:t>
            </a: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Andreas Fichtner</a:t>
            </a: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 Zürich</a:t>
            </a:r>
          </a:p>
        </p:txBody>
      </p:sp>
    </p:spTree>
    <p:extLst>
      <p:ext uri="{BB962C8B-B14F-4D97-AF65-F5344CB8AC3E}">
        <p14:creationId xmlns:p14="http://schemas.microsoft.com/office/powerpoint/2010/main" val="213076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A951B-1981-E5A8-8576-F24CBDDF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1" y="1073427"/>
            <a:ext cx="11904058" cy="204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77B5-ECB0-4825-DB71-37D48844C3BA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Models, data and theories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67AC05-739A-9025-2F1A-B079348AFEA0}"/>
                  </a:ext>
                </a:extLst>
              </p:cNvPr>
              <p:cNvSpPr txBox="1"/>
              <p:nvPr/>
            </p:nvSpPr>
            <p:spPr>
              <a:xfrm>
                <a:off x="558800" y="3532598"/>
                <a:ext cx="28041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vector </a:t>
                </a:r>
                <a:r>
                  <a:rPr lang="en-CH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CH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data space </a:t>
                </a:r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𝔻</m:t>
                    </m:r>
                  </m:oMath>
                </a14:m>
                <a:endParaRPr lang="en-CH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67AC05-739A-9025-2F1A-B079348A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3532598"/>
                <a:ext cx="2804160" cy="707886"/>
              </a:xfrm>
              <a:prstGeom prst="rect">
                <a:avLst/>
              </a:prstGeom>
              <a:blipFill>
                <a:blip r:embed="rId3"/>
                <a:stretch>
                  <a:fillRect t="-3448" b="-1206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E39CF12-002D-234E-E6ED-92EA3740ECB7}"/>
              </a:ext>
            </a:extLst>
          </p:cNvPr>
          <p:cNvSpPr/>
          <p:nvPr/>
        </p:nvSpPr>
        <p:spPr>
          <a:xfrm>
            <a:off x="4094479" y="1073427"/>
            <a:ext cx="4115023" cy="2047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406DE-C5C1-AE76-AC43-762AC1742ED3}"/>
              </a:ext>
            </a:extLst>
          </p:cNvPr>
          <p:cNvSpPr/>
          <p:nvPr/>
        </p:nvSpPr>
        <p:spPr>
          <a:xfrm>
            <a:off x="7933006" y="971827"/>
            <a:ext cx="4115023" cy="204757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0892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A951B-1981-E5A8-8576-F24CBDDF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1" y="1073427"/>
            <a:ext cx="11904058" cy="204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77B5-ECB0-4825-DB71-37D48844C3BA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Models, data and theories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3B030-84E8-61D3-8590-13EB90538BCC}"/>
              </a:ext>
            </a:extLst>
          </p:cNvPr>
          <p:cNvSpPr/>
          <p:nvPr/>
        </p:nvSpPr>
        <p:spPr>
          <a:xfrm>
            <a:off x="7933006" y="971827"/>
            <a:ext cx="4115023" cy="204757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EBBE59-51B1-F548-C7E2-F0135417705F}"/>
              </a:ext>
            </a:extLst>
          </p:cNvPr>
          <p:cNvSpPr/>
          <p:nvPr/>
        </p:nvSpPr>
        <p:spPr>
          <a:xfrm>
            <a:off x="1" y="1073427"/>
            <a:ext cx="4023360" cy="204757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5F3F2-6F9A-112B-987A-EF9DF806D4B6}"/>
              </a:ext>
            </a:extLst>
          </p:cNvPr>
          <p:cNvSpPr txBox="1"/>
          <p:nvPr/>
        </p:nvSpPr>
        <p:spPr>
          <a:xfrm>
            <a:off x="4693920" y="3536950"/>
            <a:ext cx="280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modelling equations</a:t>
            </a:r>
          </a:p>
          <a:p>
            <a:pPr algn="ctr"/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159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A951B-1981-E5A8-8576-F24CBDDF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1" y="1073427"/>
            <a:ext cx="11904058" cy="204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77B5-ECB0-4825-DB71-37D48844C3BA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Models, data and theories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5F3F2-6F9A-112B-987A-EF9DF806D4B6}"/>
              </a:ext>
            </a:extLst>
          </p:cNvPr>
          <p:cNvSpPr txBox="1"/>
          <p:nvPr/>
        </p:nvSpPr>
        <p:spPr>
          <a:xfrm>
            <a:off x="4693920" y="3536950"/>
            <a:ext cx="280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modelling equations</a:t>
            </a:r>
          </a:p>
          <a:p>
            <a:pPr algn="ctr"/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3B030-84E8-61D3-8590-13EB90538BCC}"/>
              </a:ext>
            </a:extLst>
          </p:cNvPr>
          <p:cNvSpPr/>
          <p:nvPr/>
        </p:nvSpPr>
        <p:spPr>
          <a:xfrm>
            <a:off x="143972" y="971826"/>
            <a:ext cx="11904058" cy="3275053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1725A-EC75-1CE7-B8EB-CC0339B2E19D}"/>
              </a:ext>
            </a:extLst>
          </p:cNvPr>
          <p:cNvSpPr txBox="1"/>
          <p:nvPr/>
        </p:nvSpPr>
        <p:spPr>
          <a:xfrm>
            <a:off x="1" y="5354320"/>
            <a:ext cx="1219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the search for plausible </a:t>
            </a:r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probabilistic inference problem?</a:t>
            </a:r>
          </a:p>
        </p:txBody>
      </p:sp>
    </p:spTree>
    <p:extLst>
      <p:ext uri="{BB962C8B-B14F-4D97-AF65-F5344CB8AC3E}">
        <p14:creationId xmlns:p14="http://schemas.microsoft.com/office/powerpoint/2010/main" val="196150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3E2C74-7F1B-4D79-6055-F35E6892C15D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random nature of observations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B1548A-8D03-8107-03F5-BF9945A9B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93"/>
          <a:stretch/>
        </p:blipFill>
        <p:spPr>
          <a:xfrm>
            <a:off x="101600" y="595948"/>
            <a:ext cx="6109419" cy="58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C3E5F9-D738-596F-9E3E-D3EEABABA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60" b="-6"/>
          <a:stretch/>
        </p:blipFill>
        <p:spPr>
          <a:xfrm>
            <a:off x="6228051" y="1096554"/>
            <a:ext cx="5913149" cy="4593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B1548A-8D03-8107-03F5-BF9945A9B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593"/>
          <a:stretch/>
        </p:blipFill>
        <p:spPr>
          <a:xfrm>
            <a:off x="101600" y="595948"/>
            <a:ext cx="6109419" cy="5875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FBA62F-68FC-3BA6-4C6A-75307A2EBFC3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random nature of observations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5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C3E5F9-D738-596F-9E3E-D3EEABABA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60" b="-6"/>
          <a:stretch/>
        </p:blipFill>
        <p:spPr>
          <a:xfrm>
            <a:off x="6228051" y="1096554"/>
            <a:ext cx="5913149" cy="4593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B1548A-8D03-8107-03F5-BF9945A9B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593"/>
          <a:stretch/>
        </p:blipFill>
        <p:spPr>
          <a:xfrm>
            <a:off x="101600" y="595948"/>
            <a:ext cx="6109419" cy="5875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FBA62F-68FC-3BA6-4C6A-75307A2EBFC3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knowledge in data space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C3AF6D-1334-4413-4F05-FE6373CDF3E0}"/>
              </a:ext>
            </a:extLst>
          </p:cNvPr>
          <p:cNvSpPr/>
          <p:nvPr/>
        </p:nvSpPr>
        <p:spPr>
          <a:xfrm>
            <a:off x="0" y="506156"/>
            <a:ext cx="12192000" cy="6260404"/>
          </a:xfrm>
          <a:prstGeom prst="rect">
            <a:avLst/>
          </a:prstGeom>
          <a:solidFill>
            <a:schemeClr val="bg1">
              <a:alpha val="8207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9CFEBE-6BBA-C77C-F89F-7CB9B2041C05}"/>
                  </a:ext>
                </a:extLst>
              </p:cNvPr>
              <p:cNvSpPr txBox="1"/>
              <p:nvPr/>
            </p:nvSpPr>
            <p:spPr>
              <a:xfrm>
                <a:off x="1871069" y="2062424"/>
                <a:ext cx="8449861" cy="29358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CH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specific realisations of a random process.</a:t>
                </a:r>
              </a:p>
              <a:p>
                <a:pPr algn="ctr"/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seismology we may not see this so clearly because we cannot repeat the same earthquake many times.</a:t>
                </a: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Hypthesising that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produces error-free data via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how plausible is it to observe the error-contaminated version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CH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?:</a:t>
                </a: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CH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obs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de-CH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conditional probability density</a:t>
                </a:r>
              </a:p>
              <a:p>
                <a:pPr algn="ctr"/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prior in data space</a:t>
                </a:r>
              </a:p>
              <a:p>
                <a:pPr algn="ctr"/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9CFEBE-6BBA-C77C-F89F-7CB9B2041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069" y="2062424"/>
                <a:ext cx="8449861" cy="2935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10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BA62F-68FC-3BA6-4C6A-75307A2EBFC3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knowledge in model space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D398ED-E163-4920-5F13-0D40C5E59269}"/>
                  </a:ext>
                </a:extLst>
              </p:cNvPr>
              <p:cNvSpPr txBox="1"/>
              <p:nvPr/>
            </p:nvSpPr>
            <p:spPr>
              <a:xfrm>
                <a:off x="2608729" y="1151453"/>
                <a:ext cx="6992471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we know about the model parameters prior to the experiment.</a:t>
                </a:r>
              </a:p>
              <a:p>
                <a:pPr algn="ctr"/>
                <a:endParaRPr lang="en-CH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 physical constraints.</a:t>
                </a:r>
              </a:p>
              <a:p>
                <a:pPr algn="ctr"/>
                <a:r>
                  <a:rPr lang="en-CH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is positive.</a:t>
                </a:r>
              </a:p>
              <a:p>
                <a:pPr algn="ctr"/>
                <a:r>
                  <a:rPr lang="en-CH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 is below the speed of light.</a:t>
                </a:r>
              </a:p>
              <a:p>
                <a:pPr algn="ctr"/>
                <a:endParaRPr lang="en-CH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Insight from previous experiments.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D398ED-E163-4920-5F13-0D40C5E59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729" y="1151453"/>
                <a:ext cx="6992471" cy="2277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02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BA62F-68FC-3BA6-4C6A-75307A2EBFC3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knowledge in model space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D398ED-E163-4920-5F13-0D40C5E59269}"/>
                  </a:ext>
                </a:extLst>
              </p:cNvPr>
              <p:cNvSpPr txBox="1"/>
              <p:nvPr/>
            </p:nvSpPr>
            <p:spPr>
              <a:xfrm>
                <a:off x="2608729" y="1151453"/>
                <a:ext cx="6992471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we know about the model parameters prior to the experiment.</a:t>
                </a:r>
              </a:p>
              <a:p>
                <a:pPr algn="ctr"/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 physical constraints.</a:t>
                </a:r>
              </a:p>
              <a:p>
                <a:pPr algn="ctr"/>
                <a:r>
                  <a:rPr lang="en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is positive.</a:t>
                </a:r>
              </a:p>
              <a:p>
                <a:pPr algn="ctr"/>
                <a:r>
                  <a:rPr lang="en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 is below the speed of light.</a:t>
                </a:r>
              </a:p>
              <a:p>
                <a:pPr algn="ctr"/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Insight from previous experiments.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D398ED-E163-4920-5F13-0D40C5E59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729" y="1151453"/>
                <a:ext cx="6992471" cy="2277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0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2C8F1-ACE3-A466-5E71-B81427EC0571}"/>
                  </a:ext>
                </a:extLst>
              </p:cNvPr>
              <p:cNvSpPr txBox="1"/>
              <p:nvPr/>
            </p:nvSpPr>
            <p:spPr>
              <a:xfrm>
                <a:off x="2770093" y="2808074"/>
                <a:ext cx="666974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3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1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de-CH" sz="3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p>
                          </m:sSup>
                        </m:e>
                        <m:e>
                          <m:r>
                            <a:rPr lang="de-CH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p>
                      </m:sSup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2C8F1-ACE3-A466-5E71-B81427EC0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93" y="2808074"/>
                <a:ext cx="6669742" cy="648191"/>
              </a:xfrm>
              <a:prstGeom prst="rect">
                <a:avLst/>
              </a:prstGeom>
              <a:blipFill>
                <a:blip r:embed="rId2"/>
                <a:stretch>
                  <a:fillRect r="-190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29C449B-A2FD-451F-FCEC-397CF559794B}"/>
              </a:ext>
            </a:extLst>
          </p:cNvPr>
          <p:cNvSpPr/>
          <p:nvPr/>
        </p:nvSpPr>
        <p:spPr>
          <a:xfrm>
            <a:off x="5818094" y="2922494"/>
            <a:ext cx="3558988" cy="53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AADBD-99BE-48C1-A79D-516109EB1F74}"/>
              </a:ext>
            </a:extLst>
          </p:cNvPr>
          <p:cNvSpPr txBox="1"/>
          <p:nvPr/>
        </p:nvSpPr>
        <p:spPr>
          <a:xfrm>
            <a:off x="660400" y="813941"/>
            <a:ext cx="6380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to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hypothesis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produces error-free data.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free random variable.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 all prior knowledge.</a:t>
            </a:r>
          </a:p>
        </p:txBody>
      </p:sp>
    </p:spTree>
    <p:extLst>
      <p:ext uri="{BB962C8B-B14F-4D97-AF65-F5344CB8AC3E}">
        <p14:creationId xmlns:p14="http://schemas.microsoft.com/office/powerpoint/2010/main" val="165955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66D515-5910-0E6B-B089-B0E5FD77BF54}"/>
                  </a:ext>
                </a:extLst>
              </p:cNvPr>
              <p:cNvSpPr txBox="1"/>
              <p:nvPr/>
            </p:nvSpPr>
            <p:spPr>
              <a:xfrm>
                <a:off x="2770093" y="2808074"/>
                <a:ext cx="666974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de-CH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p>
                          </m:sSup>
                        </m:e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p>
                      </m:sSup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66D515-5910-0E6B-B089-B0E5FD77B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93" y="2808074"/>
                <a:ext cx="6669742" cy="648191"/>
              </a:xfrm>
              <a:prstGeom prst="rect">
                <a:avLst/>
              </a:prstGeom>
              <a:blipFill>
                <a:blip r:embed="rId2"/>
                <a:stretch>
                  <a:fillRect r="-190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C257CB6-E979-2C7E-BCD4-4EC707FD72EF}"/>
              </a:ext>
            </a:extLst>
          </p:cNvPr>
          <p:cNvSpPr/>
          <p:nvPr/>
        </p:nvSpPr>
        <p:spPr>
          <a:xfrm>
            <a:off x="5818094" y="2922494"/>
            <a:ext cx="3558988" cy="53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99AFA-4B07-B727-1F5D-4E169C6E77A3}"/>
              </a:ext>
            </a:extLst>
          </p:cNvPr>
          <p:cNvSpPr txBox="1"/>
          <p:nvPr/>
        </p:nvSpPr>
        <p:spPr>
          <a:xfrm>
            <a:off x="6096000" y="813940"/>
            <a:ext cx="5740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perform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Admit that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actually an unknown random variable.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the observed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experiment.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posterior inference from Bayes’ theorem.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AAA0B-2B5D-3CF7-B6D4-CA43BDD8458E}"/>
              </a:ext>
            </a:extLst>
          </p:cNvPr>
          <p:cNvSpPr txBox="1"/>
          <p:nvPr/>
        </p:nvSpPr>
        <p:spPr>
          <a:xfrm>
            <a:off x="660400" y="813941"/>
            <a:ext cx="6380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to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hypothesis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produces error-free data.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free random variable.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 all prior knowledge.</a:t>
            </a:r>
          </a:p>
        </p:txBody>
      </p:sp>
    </p:spTree>
    <p:extLst>
      <p:ext uri="{BB962C8B-B14F-4D97-AF65-F5344CB8AC3E}">
        <p14:creationId xmlns:p14="http://schemas.microsoft.com/office/powerpoint/2010/main" val="144798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8738D-365B-57AE-2A5A-7919C5B2B373}"/>
              </a:ext>
            </a:extLst>
          </p:cNvPr>
          <p:cNvSpPr txBox="1"/>
          <p:nvPr/>
        </p:nvSpPr>
        <p:spPr>
          <a:xfrm>
            <a:off x="312234" y="421217"/>
            <a:ext cx="1156753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MONDAY</a:t>
            </a:r>
          </a:p>
          <a:p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09:30 – 10:30	Bayesian Inference Basics: 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learn about physics from data in theory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hurdles: The curse of dimensionality</a:t>
            </a:r>
          </a:p>
          <a:p>
            <a:pPr lvl="4"/>
            <a:endParaRPr lang="en-CH" sz="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11:00 – 12:00	Monte Carlo sampling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walks and detailed balance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Monte Carlo algorithms</a:t>
            </a:r>
          </a:p>
          <a:p>
            <a:pPr lvl="4"/>
            <a:endParaRPr lang="en-CH" sz="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15:00 – 17:00	Practical: Metropolis-Hastings algorithm, MALA, Hamiltonian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01710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2C8F1-ACE3-A466-5E71-B81427EC0571}"/>
                  </a:ext>
                </a:extLst>
              </p:cNvPr>
              <p:cNvSpPr txBox="1"/>
              <p:nvPr/>
            </p:nvSpPr>
            <p:spPr>
              <a:xfrm>
                <a:off x="2759933" y="2808074"/>
                <a:ext cx="666974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p>
                          </m:sSup>
                        </m:e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p>
                      </m:sSup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2C8F1-ACE3-A466-5E71-B81427EC0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933" y="2808074"/>
                <a:ext cx="6669742" cy="648191"/>
              </a:xfrm>
              <a:prstGeom prst="rect">
                <a:avLst/>
              </a:prstGeom>
              <a:blipFill>
                <a:blip r:embed="rId2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82909B4-879E-1216-0675-394E3614530E}"/>
              </a:ext>
            </a:extLst>
          </p:cNvPr>
          <p:cNvSpPr txBox="1"/>
          <p:nvPr/>
        </p:nvSpPr>
        <p:spPr>
          <a:xfrm>
            <a:off x="6096000" y="813940"/>
            <a:ext cx="5740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perform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Admit that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actually an unknown random variable.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the observed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experiment.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posterior inference from Bayes’ theorem.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33C79-BA12-4939-F878-0921FC344A0C}"/>
              </a:ext>
            </a:extLst>
          </p:cNvPr>
          <p:cNvSpPr txBox="1"/>
          <p:nvPr/>
        </p:nvSpPr>
        <p:spPr>
          <a:xfrm>
            <a:off x="660400" y="813941"/>
            <a:ext cx="6380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to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hypothesis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produces error-free data.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free random variable.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 all prior knowledge.</a:t>
            </a:r>
          </a:p>
        </p:txBody>
      </p:sp>
    </p:spTree>
    <p:extLst>
      <p:ext uri="{BB962C8B-B14F-4D97-AF65-F5344CB8AC3E}">
        <p14:creationId xmlns:p14="http://schemas.microsoft.com/office/powerpoint/2010/main" val="52903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2DA32F-88A4-0360-BD92-FCAF7476F30B}"/>
                  </a:ext>
                </a:extLst>
              </p:cNvPr>
              <p:cNvSpPr txBox="1"/>
              <p:nvPr/>
            </p:nvSpPr>
            <p:spPr>
              <a:xfrm>
                <a:off x="2214281" y="2809437"/>
                <a:ext cx="666974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p>
                          </m:sSup>
                        </m:e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3200" b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p>
                      </m:sSup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2DA32F-88A4-0360-BD92-FCAF7476F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281" y="2809437"/>
                <a:ext cx="6669742" cy="648191"/>
              </a:xfrm>
              <a:prstGeom prst="rect">
                <a:avLst/>
              </a:prstGeom>
              <a:blipFill>
                <a:blip r:embed="rId2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D468C9-B279-71B8-2180-A5A09B179377}"/>
              </a:ext>
            </a:extLst>
          </p:cNvPr>
          <p:cNvSpPr txBox="1"/>
          <p:nvPr/>
        </p:nvSpPr>
        <p:spPr>
          <a:xfrm>
            <a:off x="6096000" y="813940"/>
            <a:ext cx="5740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perform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Admit that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actually an unknown random variable.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the observed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experiment.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posterior inference from Bayes’ theorem.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12752-9CA4-EB1F-171D-E0508D106287}"/>
              </a:ext>
            </a:extLst>
          </p:cNvPr>
          <p:cNvSpPr txBox="1"/>
          <p:nvPr/>
        </p:nvSpPr>
        <p:spPr>
          <a:xfrm>
            <a:off x="660400" y="813941"/>
            <a:ext cx="6380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to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hypothesis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produces error-free data.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free random variable.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 all prior knowledge.</a:t>
            </a:r>
          </a:p>
        </p:txBody>
      </p:sp>
    </p:spTree>
    <p:extLst>
      <p:ext uri="{BB962C8B-B14F-4D97-AF65-F5344CB8AC3E}">
        <p14:creationId xmlns:p14="http://schemas.microsoft.com/office/powerpoint/2010/main" val="39163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2DA32F-88A4-0360-BD92-FCAF7476F30B}"/>
                  </a:ext>
                </a:extLst>
              </p:cNvPr>
              <p:cNvSpPr txBox="1"/>
              <p:nvPr/>
            </p:nvSpPr>
            <p:spPr>
              <a:xfrm>
                <a:off x="2214281" y="2809437"/>
                <a:ext cx="666974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p>
                          </m:sSup>
                        </m:e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3200" b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p>
                      </m:sSup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2DA32F-88A4-0360-BD92-FCAF7476F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281" y="2809437"/>
                <a:ext cx="6669742" cy="648191"/>
              </a:xfrm>
              <a:prstGeom prst="rect">
                <a:avLst/>
              </a:prstGeom>
              <a:blipFill>
                <a:blip r:embed="rId2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D468C9-B279-71B8-2180-A5A09B179377}"/>
              </a:ext>
            </a:extLst>
          </p:cNvPr>
          <p:cNvSpPr txBox="1"/>
          <p:nvPr/>
        </p:nvSpPr>
        <p:spPr>
          <a:xfrm>
            <a:off x="6096000" y="813940"/>
            <a:ext cx="5740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Actually perform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Admit that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actually an unknown random variable.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the observed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experiment.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posterior inference from Bayes’ theorem.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994B9-52AA-9922-20D8-537C5C744320}"/>
              </a:ext>
            </a:extLst>
          </p:cNvPr>
          <p:cNvSpPr txBox="1"/>
          <p:nvPr/>
        </p:nvSpPr>
        <p:spPr>
          <a:xfrm>
            <a:off x="6187440" y="3536950"/>
            <a:ext cx="51003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distribution in model space.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of the Bayesian inference problem.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all available information on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713FC0-F6A3-96BB-EE57-99A6424E0284}"/>
              </a:ext>
            </a:extLst>
          </p:cNvPr>
          <p:cNvSpPr/>
          <p:nvPr/>
        </p:nvSpPr>
        <p:spPr>
          <a:xfrm>
            <a:off x="2438400" y="2730115"/>
            <a:ext cx="3749040" cy="177506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E7A4-2C85-8105-999D-D5406127FB4F}"/>
              </a:ext>
            </a:extLst>
          </p:cNvPr>
          <p:cNvSpPr txBox="1"/>
          <p:nvPr/>
        </p:nvSpPr>
        <p:spPr>
          <a:xfrm>
            <a:off x="660400" y="813941"/>
            <a:ext cx="6380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to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hypothesis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produces error-free data.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free random variable.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 all prior knowledge.</a:t>
            </a:r>
          </a:p>
        </p:txBody>
      </p:sp>
    </p:spTree>
    <p:extLst>
      <p:ext uri="{BB962C8B-B14F-4D97-AF65-F5344CB8AC3E}">
        <p14:creationId xmlns:p14="http://schemas.microsoft.com/office/powerpoint/2010/main" val="3475107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3C7AC2-A184-A57F-DD1D-DE577E57A4C5}"/>
              </a:ext>
            </a:extLst>
          </p:cNvPr>
          <p:cNvSpPr txBox="1"/>
          <p:nvPr/>
        </p:nvSpPr>
        <p:spPr>
          <a:xfrm>
            <a:off x="2151535" y="1882588"/>
            <a:ext cx="79023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</a:p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Appraisal of the Posterior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Probabilities, means, covariances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221453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1389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/>
                  <a:t> is a high-dimensional probability density.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1389932"/>
              </a:xfrm>
              <a:prstGeom prst="rect">
                <a:avLst/>
              </a:prstGeom>
              <a:blipFill>
                <a:blip r:embed="rId2"/>
                <a:stretch>
                  <a:fillRect l="-452" t="-1818" b="-636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220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1943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/>
                  <a:t> is a high-dimensional probability density.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1943930"/>
              </a:xfrm>
              <a:prstGeom prst="rect">
                <a:avLst/>
              </a:prstGeom>
              <a:blipFill>
                <a:blip r:embed="rId2"/>
                <a:stretch>
                  <a:fillRect l="-452" t="-1299" b="-38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32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>
                    <a:solidFill>
                      <a:schemeClr val="tx1"/>
                    </a:solidFill>
                  </a:rPr>
                  <a:t> is a high-dimensional probability density.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probability that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certain values: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mean model: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covariance: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lower-dimensional marginal: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blipFill>
                <a:blip r:embed="rId2"/>
                <a:stretch>
                  <a:fillRect l="-452" t="-458" b="-9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10661B8-4F5B-E7DA-3711-D65BAF4C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49" y="3323704"/>
            <a:ext cx="2761742" cy="66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DB386-E705-4E5F-AEF6-166EAE86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80" y="4152341"/>
            <a:ext cx="2201200" cy="66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5D291-AA00-338E-C46D-F956CB03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2" y="4988997"/>
            <a:ext cx="3621042" cy="66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2AEF4-0B88-BC4B-8ADB-79F49C9FB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779" y="5731234"/>
            <a:ext cx="6301153" cy="811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956268-1A98-DEB8-6870-FA10C5D2014C}"/>
              </a:ext>
            </a:extLst>
          </p:cNvPr>
          <p:cNvSpPr/>
          <p:nvPr/>
        </p:nvSpPr>
        <p:spPr>
          <a:xfrm>
            <a:off x="152400" y="558800"/>
            <a:ext cx="7955280" cy="222504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871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>
                    <a:solidFill>
                      <a:schemeClr val="tx1"/>
                    </a:solidFill>
                  </a:rPr>
                  <a:t> is a high-dimensional probability density.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probability that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certain values: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mean model: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covariance: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lower-dimensional marginal: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blipFill>
                <a:blip r:embed="rId2"/>
                <a:stretch>
                  <a:fillRect l="-452" t="-458" b="-9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10661B8-4F5B-E7DA-3711-D65BAF4C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49" y="3323704"/>
            <a:ext cx="2761742" cy="66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DB386-E705-4E5F-AEF6-166EAE86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80" y="4152341"/>
            <a:ext cx="2201200" cy="66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5D291-AA00-338E-C46D-F956CB03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2" y="4988997"/>
            <a:ext cx="3621042" cy="66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2AEF4-0B88-BC4B-8ADB-79F49C9FB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779" y="5731234"/>
            <a:ext cx="6301153" cy="811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956268-1A98-DEB8-6870-FA10C5D2014C}"/>
              </a:ext>
            </a:extLst>
          </p:cNvPr>
          <p:cNvSpPr/>
          <p:nvPr/>
        </p:nvSpPr>
        <p:spPr>
          <a:xfrm>
            <a:off x="152400" y="558800"/>
            <a:ext cx="10728960" cy="615696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CAABB-3CA9-9527-609A-1B127A9DE9CD}"/>
              </a:ext>
            </a:extLst>
          </p:cNvPr>
          <p:cNvSpPr txBox="1"/>
          <p:nvPr/>
        </p:nvSpPr>
        <p:spPr>
          <a:xfrm>
            <a:off x="2532063" y="1282562"/>
            <a:ext cx="7122160" cy="3262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are potentially high-dimensional integrals over model space.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Back-of-the envelope calculation</a:t>
            </a:r>
          </a:p>
          <a:p>
            <a:pPr algn="ctr"/>
            <a:endParaRPr lang="en-CH" sz="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1-D: discretise with 100 grid points, assume it takes 1 ms.</a:t>
            </a:r>
          </a:p>
          <a:p>
            <a:pPr algn="ctr"/>
            <a:endParaRPr lang="en-CH" sz="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2-D: 100 grid points in two directions: 0.1 s.</a:t>
            </a:r>
          </a:p>
          <a:p>
            <a:pPr algn="ctr"/>
            <a:endParaRPr lang="en-CH" sz="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3-D: 100</a:t>
            </a:r>
            <a:r>
              <a:rPr lang="en-CH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10 s</a:t>
            </a:r>
          </a:p>
          <a:p>
            <a:pPr algn="ctr"/>
            <a:endParaRPr lang="en-CH" sz="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10-D: 100</a:t>
            </a:r>
            <a:r>
              <a:rPr lang="en-CH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31 million years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scaling </a:t>
            </a:r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model space dimension.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toy problems are totally out of scale!</a:t>
            </a:r>
          </a:p>
        </p:txBody>
      </p:sp>
    </p:spTree>
    <p:extLst>
      <p:ext uri="{BB962C8B-B14F-4D97-AF65-F5344CB8AC3E}">
        <p14:creationId xmlns:p14="http://schemas.microsoft.com/office/powerpoint/2010/main" val="458908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>
                    <a:solidFill>
                      <a:schemeClr val="tx1"/>
                    </a:solidFill>
                  </a:rPr>
                  <a:t> is a high-dimensional probability density.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probability that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certain values: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mean model: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covariance: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lower-dimensional marginal: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blipFill>
                <a:blip r:embed="rId2"/>
                <a:stretch>
                  <a:fillRect l="-452" t="-458" b="-9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10661B8-4F5B-E7DA-3711-D65BAF4C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49" y="3323704"/>
            <a:ext cx="2761742" cy="66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DB386-E705-4E5F-AEF6-166EAE86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80" y="4152341"/>
            <a:ext cx="2201200" cy="66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5D291-AA00-338E-C46D-F956CB03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2" y="4988997"/>
            <a:ext cx="3621042" cy="66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2AEF4-0B88-BC4B-8ADB-79F49C9FB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779" y="5731234"/>
            <a:ext cx="6301153" cy="811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956268-1A98-DEB8-6870-FA10C5D2014C}"/>
              </a:ext>
            </a:extLst>
          </p:cNvPr>
          <p:cNvSpPr/>
          <p:nvPr/>
        </p:nvSpPr>
        <p:spPr>
          <a:xfrm>
            <a:off x="152400" y="558800"/>
            <a:ext cx="10728960" cy="615696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CAABB-3CA9-9527-609A-1B127A9DE9CD}"/>
              </a:ext>
            </a:extLst>
          </p:cNvPr>
          <p:cNvSpPr txBox="1"/>
          <p:nvPr/>
        </p:nvSpPr>
        <p:spPr>
          <a:xfrm>
            <a:off x="2532063" y="1282562"/>
            <a:ext cx="7122160" cy="3262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are potentially high-dimensional integrals over model space.</a:t>
            </a: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Back-of-the envelope calculation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1-D: discretise with 100 grid points, assume it takes 1 ms.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2-D: 100 grid points in two directions: 0.1 s.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3-D: 100</a:t>
            </a:r>
            <a:r>
              <a:rPr lang="en-CH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10 s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10-D: 100</a:t>
            </a:r>
            <a:r>
              <a:rPr lang="en-CH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</a:t>
            </a:r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million years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scaling </a:t>
            </a:r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model space dimension.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toy problems are totally out of scale!</a:t>
            </a:r>
          </a:p>
        </p:txBody>
      </p:sp>
    </p:spTree>
    <p:extLst>
      <p:ext uri="{BB962C8B-B14F-4D97-AF65-F5344CB8AC3E}">
        <p14:creationId xmlns:p14="http://schemas.microsoft.com/office/powerpoint/2010/main" val="3753871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>
                    <a:solidFill>
                      <a:schemeClr val="tx1"/>
                    </a:solidFill>
                  </a:rPr>
                  <a:t> is a high-dimensional probability density.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probability that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certain values: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mean model: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covariance: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lower-dimensional marginal: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blipFill>
                <a:blip r:embed="rId2"/>
                <a:stretch>
                  <a:fillRect l="-452" t="-458" b="-9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10661B8-4F5B-E7DA-3711-D65BAF4C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49" y="3323704"/>
            <a:ext cx="2761742" cy="66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DB386-E705-4E5F-AEF6-166EAE86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80" y="4152341"/>
            <a:ext cx="2201200" cy="66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5D291-AA00-338E-C46D-F956CB03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2" y="4988997"/>
            <a:ext cx="3621042" cy="66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2AEF4-0B88-BC4B-8ADB-79F49C9FB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779" y="5731234"/>
            <a:ext cx="6301153" cy="811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956268-1A98-DEB8-6870-FA10C5D2014C}"/>
              </a:ext>
            </a:extLst>
          </p:cNvPr>
          <p:cNvSpPr/>
          <p:nvPr/>
        </p:nvSpPr>
        <p:spPr>
          <a:xfrm>
            <a:off x="152400" y="558800"/>
            <a:ext cx="10728960" cy="615696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CAABB-3CA9-9527-609A-1B127A9DE9CD}"/>
              </a:ext>
            </a:extLst>
          </p:cNvPr>
          <p:cNvSpPr txBox="1"/>
          <p:nvPr/>
        </p:nvSpPr>
        <p:spPr>
          <a:xfrm>
            <a:off x="2532063" y="1282562"/>
            <a:ext cx="7122160" cy="3262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are potentially high-dimensional integrals over model space.</a:t>
            </a: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Back-of-the envelope calculation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1-D: discretise with 100 grid points, assume it takes 1 ms.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2-D: 100 grid points in two directions: 0.1 s.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3-D: 100</a:t>
            </a:r>
            <a:r>
              <a:rPr lang="en-CH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10 s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10-D: 100</a:t>
            </a:r>
            <a:r>
              <a:rPr lang="en-CH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31 million years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scaling </a:t>
            </a:r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model space dimension.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toy problems are totally out of scale!</a:t>
            </a:r>
          </a:p>
        </p:txBody>
      </p:sp>
    </p:spTree>
    <p:extLst>
      <p:ext uri="{BB962C8B-B14F-4D97-AF65-F5344CB8AC3E}">
        <p14:creationId xmlns:p14="http://schemas.microsoft.com/office/powerpoint/2010/main" val="332218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8738D-365B-57AE-2A5A-7919C5B2B373}"/>
              </a:ext>
            </a:extLst>
          </p:cNvPr>
          <p:cNvSpPr txBox="1"/>
          <p:nvPr/>
        </p:nvSpPr>
        <p:spPr>
          <a:xfrm>
            <a:off x="312234" y="421217"/>
            <a:ext cx="115675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MONDAY</a:t>
            </a:r>
          </a:p>
          <a:p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09:30 – 10:30	Bayesian Inference Basics: 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learn about physics from data in theory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hurdles: The curse of dimensionality</a:t>
            </a:r>
          </a:p>
          <a:p>
            <a:pPr lvl="4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11:00 – 12:00	Monte Carlo sampling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walks and detailed balance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Monte Carlo algorithms</a:t>
            </a:r>
          </a:p>
          <a:p>
            <a:pPr lvl="4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15:00 – 17:00	Practical: Metropolis-Hastings algorithm, MALA, Hamiltonian Monte Carlo</a:t>
            </a:r>
          </a:p>
          <a:p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TUESDAY</a:t>
            </a:r>
          </a:p>
          <a:p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08:30 – 09:30	Linear inverse problems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Bayesian inference to least squares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en-CH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09:30 – 10:30	Nonlinear optimisation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family of descent methods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Adjoints in a nutshell</a:t>
            </a:r>
            <a:endParaRPr lang="en-CH" sz="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en-CH" sz="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11:00 – 12:00	Practical: Linear traveltime tomography and nonlinear optimisation in 2D </a:t>
            </a:r>
          </a:p>
        </p:txBody>
      </p:sp>
    </p:spTree>
    <p:extLst>
      <p:ext uri="{BB962C8B-B14F-4D97-AF65-F5344CB8AC3E}">
        <p14:creationId xmlns:p14="http://schemas.microsoft.com/office/powerpoint/2010/main" val="255320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>
                    <a:solidFill>
                      <a:schemeClr val="tx1"/>
                    </a:solidFill>
                  </a:rPr>
                  <a:t> is a high-dimensional probability density.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probability that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certain values: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mean model: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covariance: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lower-dimensional marginal: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blipFill>
                <a:blip r:embed="rId2"/>
                <a:stretch>
                  <a:fillRect l="-452" t="-458" b="-9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10661B8-4F5B-E7DA-3711-D65BAF4C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49" y="3323704"/>
            <a:ext cx="2761742" cy="66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DB386-E705-4E5F-AEF6-166EAE86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80" y="4152341"/>
            <a:ext cx="2201200" cy="66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5D291-AA00-338E-C46D-F956CB03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2" y="4988997"/>
            <a:ext cx="3621042" cy="66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2AEF4-0B88-BC4B-8ADB-79F49C9FB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779" y="5731234"/>
            <a:ext cx="6301153" cy="811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956268-1A98-DEB8-6870-FA10C5D2014C}"/>
              </a:ext>
            </a:extLst>
          </p:cNvPr>
          <p:cNvSpPr/>
          <p:nvPr/>
        </p:nvSpPr>
        <p:spPr>
          <a:xfrm>
            <a:off x="152400" y="558800"/>
            <a:ext cx="10728960" cy="615696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CAABB-3CA9-9527-609A-1B127A9DE9CD}"/>
              </a:ext>
            </a:extLst>
          </p:cNvPr>
          <p:cNvSpPr txBox="1"/>
          <p:nvPr/>
        </p:nvSpPr>
        <p:spPr>
          <a:xfrm>
            <a:off x="2532063" y="1282562"/>
            <a:ext cx="7122160" cy="3262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are potentially high-dimensional integrals over model space.</a:t>
            </a:r>
          </a:p>
          <a:p>
            <a:pPr algn="ctr"/>
            <a:endParaRPr lang="en-CH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Back-of-the envelope calculation</a:t>
            </a:r>
          </a:p>
          <a:p>
            <a:pPr algn="ctr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1-D: discretise with 100 grid points, assume it takes 1 ms.</a:t>
            </a:r>
          </a:p>
          <a:p>
            <a:pPr algn="ctr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2-D: 100 grid points in two directions: 0.1 s.</a:t>
            </a:r>
          </a:p>
          <a:p>
            <a:pPr algn="ctr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3-D: 100</a:t>
            </a:r>
            <a:r>
              <a:rPr lang="en-CH" sz="1600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10 s</a:t>
            </a:r>
          </a:p>
          <a:p>
            <a:pPr algn="ctr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10-D: 100</a:t>
            </a:r>
            <a:r>
              <a:rPr lang="en-CH" sz="1600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31 million years</a:t>
            </a: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scaling 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model space dimension.</a:t>
            </a: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toy problems are totally out of scale!</a:t>
            </a:r>
          </a:p>
        </p:txBody>
      </p:sp>
    </p:spTree>
    <p:extLst>
      <p:ext uri="{BB962C8B-B14F-4D97-AF65-F5344CB8AC3E}">
        <p14:creationId xmlns:p14="http://schemas.microsoft.com/office/powerpoint/2010/main" val="796389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3C7AC2-A184-A57F-DD1D-DE577E57A4C5}"/>
              </a:ext>
            </a:extLst>
          </p:cNvPr>
          <p:cNvSpPr txBox="1"/>
          <p:nvPr/>
        </p:nvSpPr>
        <p:spPr>
          <a:xfrm>
            <a:off x="2151535" y="1882588"/>
            <a:ext cx="79023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</a:p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Integration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error and convergence</a:t>
            </a:r>
          </a:p>
        </p:txBody>
      </p:sp>
    </p:spTree>
    <p:extLst>
      <p:ext uri="{BB962C8B-B14F-4D97-AF65-F5344CB8AC3E}">
        <p14:creationId xmlns:p14="http://schemas.microsoft.com/office/powerpoint/2010/main" val="1938895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1E680-B480-0780-60A7-FABD62E73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r="3575"/>
          <a:stretch/>
        </p:blipFill>
        <p:spPr>
          <a:xfrm>
            <a:off x="5127586" y="1331088"/>
            <a:ext cx="7041152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2" y="1000751"/>
                <a:ext cx="469750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Generic probability density </a:t>
                </a:r>
                <a:r>
                  <a:rPr lang="en-CH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Discretise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 subvolumes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of equal volume </a:t>
                </a:r>
                <a:r>
                  <a:rPr lang="en-CH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M.</a:t>
                </a:r>
              </a:p>
              <a:p>
                <a:endParaRPr lang="en-CH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 </a:t>
                </a:r>
                <a:r>
                  <a:rPr lang="en-CH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over the volume.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2" y="1000751"/>
                <a:ext cx="4697506" cy="1569660"/>
              </a:xfrm>
              <a:prstGeom prst="rect">
                <a:avLst/>
              </a:prstGeom>
              <a:blipFill>
                <a:blip r:embed="rId3"/>
                <a:stretch>
                  <a:fillRect l="-809" t="-1600" b="-48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796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1E680-B480-0780-60A7-FABD62E73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r="3575"/>
          <a:stretch/>
        </p:blipFill>
        <p:spPr>
          <a:xfrm>
            <a:off x="5127586" y="1331088"/>
            <a:ext cx="7041152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2" y="1000751"/>
                <a:ext cx="4697506" cy="350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Generic probability density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CH" b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Discretise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 subvolumes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of equal volume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M.</a:t>
                </a:r>
              </a:p>
              <a:p>
                <a:endParaRPr lang="en-CH" sz="800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over the volume.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number of samples </a:t>
                </a:r>
                <a:r>
                  <a:rPr lang="en-CH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equal probability of </a:t>
                </a:r>
                <a:r>
                  <a:rPr lang="en-CH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CH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2" y="1000751"/>
                <a:ext cx="4697506" cy="3505319"/>
              </a:xfrm>
              <a:prstGeom prst="rect">
                <a:avLst/>
              </a:prstGeom>
              <a:blipFill>
                <a:blip r:embed="rId3"/>
                <a:stretch>
                  <a:fillRect l="-809" t="-7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444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1E680-B480-0780-60A7-FABD62E73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r="3575"/>
          <a:stretch/>
        </p:blipFill>
        <p:spPr>
          <a:xfrm>
            <a:off x="5127586" y="1331088"/>
            <a:ext cx="7041152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2" y="1000751"/>
                <a:ext cx="4697506" cy="4916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Generic probability density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CH" b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Discretise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 subvolumes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of equal volume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M.</a:t>
                </a:r>
              </a:p>
              <a:p>
                <a:endParaRPr lang="en-CH" sz="800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over the volume.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number of samples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equal probability of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CH" b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</m:t>
                        </m:r>
                        <m:r>
                          <a:rPr lang="de-CH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</m:d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f>
                      <m:fPr>
                        <m:ctrlP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interested in 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CH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sub>
                        <m:sup/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de-CH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</m:nary>
                    </m:oMath>
                  </m:oMathPara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2" y="1000751"/>
                <a:ext cx="4697506" cy="4916859"/>
              </a:xfrm>
              <a:prstGeom prst="rect">
                <a:avLst/>
              </a:prstGeom>
              <a:blipFill>
                <a:blip r:embed="rId3"/>
                <a:stretch>
                  <a:fillRect l="-809" t="-514" b="-2493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12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E48BD-7377-D523-510F-CB51FF823827}"/>
              </a:ext>
            </a:extLst>
          </p:cNvPr>
          <p:cNvSpPr txBox="1"/>
          <p:nvPr/>
        </p:nvSpPr>
        <p:spPr>
          <a:xfrm>
            <a:off x="0" y="0"/>
            <a:ext cx="531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Derivation of the Monte Carlo integration formula</a:t>
            </a:r>
          </a:p>
        </p:txBody>
      </p:sp>
    </p:spTree>
    <p:extLst>
      <p:ext uri="{BB962C8B-B14F-4D97-AF65-F5344CB8AC3E}">
        <p14:creationId xmlns:p14="http://schemas.microsoft.com/office/powerpoint/2010/main" val="308661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 Carlo Integration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2" y="1000751"/>
                <a:ext cx="4697506" cy="5724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Generic probability density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CH" b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Discretise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 subvolumes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of equal volume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M.</a:t>
                </a:r>
              </a:p>
              <a:p>
                <a:endParaRPr lang="en-CH" sz="800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over the volume.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number of samples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equal probability of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CH" b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</m:t>
                        </m:r>
                        <m:r>
                          <a:rPr lang="de-CH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</m:d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f>
                      <m:fPr>
                        <m:ctrlP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interested in 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de-CH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CH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sub>
                        <m:sup/>
                        <m:e>
                          <m: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de-CH" b="1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</m:nary>
                    </m:oMath>
                  </m:oMathPara>
                </a14:m>
                <a:endParaRPr lang="en-CH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de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H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2" y="1000751"/>
                <a:ext cx="4697506" cy="5724901"/>
              </a:xfrm>
              <a:prstGeom prst="rect">
                <a:avLst/>
              </a:prstGeom>
              <a:blipFill>
                <a:blip r:embed="rId2"/>
                <a:stretch>
                  <a:fillRect l="-809" t="-442" b="-2168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F2901E-26E7-6DED-AB6F-51748760918D}"/>
              </a:ext>
            </a:extLst>
          </p:cNvPr>
          <p:cNvSpPr txBox="1"/>
          <p:nvPr/>
        </p:nvSpPr>
        <p:spPr>
          <a:xfrm>
            <a:off x="5647764" y="875822"/>
            <a:ext cx="58220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Integration Recipe</a:t>
            </a:r>
          </a:p>
          <a:p>
            <a:pPr algn="ctr"/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</a:t>
            </a:r>
            <a:r>
              <a:rPr lang="en-CH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all samples.</a:t>
            </a:r>
          </a:p>
          <a:p>
            <a:pPr algn="ctr"/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Average. </a:t>
            </a:r>
          </a:p>
          <a:p>
            <a:pPr algn="ctr"/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Enjoy!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4E0C5-FBF2-2658-DD9C-459DCF12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19" y="3438207"/>
            <a:ext cx="4697506" cy="31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16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error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F15E5-2140-4B94-4617-E72A5BCC0B4E}"/>
              </a:ext>
            </a:extLst>
          </p:cNvPr>
          <p:cNvSpPr txBox="1"/>
          <p:nvPr/>
        </p:nvSpPr>
        <p:spPr>
          <a:xfrm>
            <a:off x="173731" y="1000751"/>
            <a:ext cx="113199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good is the approximation?</a:t>
            </a:r>
          </a:p>
          <a:p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85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E48BD-7377-D523-510F-CB51FF823827}"/>
              </a:ext>
            </a:extLst>
          </p:cNvPr>
          <p:cNvSpPr txBox="1"/>
          <p:nvPr/>
        </p:nvSpPr>
        <p:spPr>
          <a:xfrm>
            <a:off x="0" y="0"/>
            <a:ext cx="531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Derivation of the statistical integration error</a:t>
            </a:r>
          </a:p>
        </p:txBody>
      </p:sp>
    </p:spTree>
    <p:extLst>
      <p:ext uri="{BB962C8B-B14F-4D97-AF65-F5344CB8AC3E}">
        <p14:creationId xmlns:p14="http://schemas.microsoft.com/office/powerpoint/2010/main" val="4060775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error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1" y="1000751"/>
                <a:ext cx="11319929" cy="2303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good is the approximation?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 Carlo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integration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de-CH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de-CH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CH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CH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de-CH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1" y="1000751"/>
                <a:ext cx="11319929" cy="2303131"/>
              </a:xfrm>
              <a:prstGeom prst="rect">
                <a:avLst/>
              </a:prstGeom>
              <a:blipFill>
                <a:blip r:embed="rId2"/>
                <a:stretch>
                  <a:fillRect l="-336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20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4694C0-B488-59F7-4624-DD4AB9169D52}"/>
              </a:ext>
            </a:extLst>
          </p:cNvPr>
          <p:cNvSpPr txBox="1"/>
          <p:nvPr/>
        </p:nvSpPr>
        <p:spPr>
          <a:xfrm>
            <a:off x="2691618" y="1558455"/>
            <a:ext cx="68087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Concepts</a:t>
            </a: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Slides, equations, anecdotes</a:t>
            </a:r>
            <a:endParaRPr lang="en-CH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derivations everybody should know</a:t>
            </a:r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680F9-81E8-173E-476C-E4CE19A28E91}"/>
              </a:ext>
            </a:extLst>
          </p:cNvPr>
          <p:cNvSpPr txBox="1"/>
          <p:nvPr/>
        </p:nvSpPr>
        <p:spPr>
          <a:xfrm>
            <a:off x="2202375" y="1200553"/>
            <a:ext cx="248998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7AF77-03B8-A571-EF94-0FEB267E5A2A}"/>
              </a:ext>
            </a:extLst>
          </p:cNvPr>
          <p:cNvSpPr txBox="1"/>
          <p:nvPr/>
        </p:nvSpPr>
        <p:spPr>
          <a:xfrm>
            <a:off x="4851008" y="1200553"/>
            <a:ext cx="248998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Inversion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AEE4F-3DD7-5ADB-80F8-28F60F17567A}"/>
              </a:ext>
            </a:extLst>
          </p:cNvPr>
          <p:cNvSpPr txBox="1"/>
          <p:nvPr/>
        </p:nvSpPr>
        <p:spPr>
          <a:xfrm>
            <a:off x="7499641" y="1196982"/>
            <a:ext cx="248998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Optimisation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52C95-1F8E-F17E-D51D-77399ACCCEC0}"/>
              </a:ext>
            </a:extLst>
          </p:cNvPr>
          <p:cNvSpPr/>
          <p:nvPr/>
        </p:nvSpPr>
        <p:spPr>
          <a:xfrm>
            <a:off x="2113887" y="1078998"/>
            <a:ext cx="7974012" cy="2158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765F94-F6D8-6951-4ACA-C4202A24A151}"/>
              </a:ext>
            </a:extLst>
          </p:cNvPr>
          <p:cNvSpPr/>
          <p:nvPr/>
        </p:nvSpPr>
        <p:spPr>
          <a:xfrm>
            <a:off x="2399211" y="3620386"/>
            <a:ext cx="1584000" cy="15842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F326C-3608-5C60-A8D4-9DA8D6EA74BB}"/>
              </a:ext>
            </a:extLst>
          </p:cNvPr>
          <p:cNvSpPr txBox="1"/>
          <p:nvPr/>
        </p:nvSpPr>
        <p:spPr>
          <a:xfrm>
            <a:off x="0" y="-10641"/>
            <a:ext cx="12191999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CH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Course &amp; the Lecture Notes on Inverse Theory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7FE077-3F92-B65E-F4AB-9E79898B135C}"/>
              </a:ext>
            </a:extLst>
          </p:cNvPr>
          <p:cNvSpPr/>
          <p:nvPr/>
        </p:nvSpPr>
        <p:spPr>
          <a:xfrm>
            <a:off x="4405884" y="3998768"/>
            <a:ext cx="1584000" cy="158425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CDD12-5B79-62F2-2D1E-46E6F9BDD722}"/>
              </a:ext>
            </a:extLst>
          </p:cNvPr>
          <p:cNvSpPr/>
          <p:nvPr/>
        </p:nvSpPr>
        <p:spPr>
          <a:xfrm>
            <a:off x="6412557" y="3606775"/>
            <a:ext cx="1584000" cy="15842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F15F87-8572-5C84-FB77-42101531A2E9}"/>
              </a:ext>
            </a:extLst>
          </p:cNvPr>
          <p:cNvSpPr/>
          <p:nvPr/>
        </p:nvSpPr>
        <p:spPr>
          <a:xfrm>
            <a:off x="8405623" y="4167385"/>
            <a:ext cx="1584000" cy="158425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44A497-61DC-7577-D705-406215A4CF76}"/>
              </a:ext>
            </a:extLst>
          </p:cNvPr>
          <p:cNvCxnSpPr/>
          <p:nvPr/>
        </p:nvCxnSpPr>
        <p:spPr>
          <a:xfrm flipH="1">
            <a:off x="3593801" y="3237615"/>
            <a:ext cx="552893" cy="4930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341700-A2F5-A32A-0CDD-B95C23BCC965}"/>
              </a:ext>
            </a:extLst>
          </p:cNvPr>
          <p:cNvCxnSpPr>
            <a:cxnSpLocks/>
          </p:cNvCxnSpPr>
          <p:nvPr/>
        </p:nvCxnSpPr>
        <p:spPr>
          <a:xfrm>
            <a:off x="4966634" y="3240593"/>
            <a:ext cx="164141" cy="7475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7D56AB-9902-9402-3666-B700F89CF046}"/>
              </a:ext>
            </a:extLst>
          </p:cNvPr>
          <p:cNvCxnSpPr>
            <a:cxnSpLocks/>
          </p:cNvCxnSpPr>
          <p:nvPr/>
        </p:nvCxnSpPr>
        <p:spPr>
          <a:xfrm flipH="1">
            <a:off x="7309091" y="3240592"/>
            <a:ext cx="80536" cy="3631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3BD90D-8CCF-E11D-48DD-07D1C15BFD4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9197623" y="3234525"/>
            <a:ext cx="106577" cy="9328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1231FE-0432-790E-50F5-4309217E3C60}"/>
              </a:ext>
            </a:extLst>
          </p:cNvPr>
          <p:cNvCxnSpPr>
            <a:cxnSpLocks/>
          </p:cNvCxnSpPr>
          <p:nvPr/>
        </p:nvCxnSpPr>
        <p:spPr>
          <a:xfrm flipH="1" flipV="1">
            <a:off x="3983211" y="4540098"/>
            <a:ext cx="409066" cy="1706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3519DB-C900-1010-303B-8C2466D85833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5989884" y="4642313"/>
            <a:ext cx="453168" cy="14858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9E1DD6-D698-BEB4-7C61-14539783F7AD}"/>
              </a:ext>
            </a:extLst>
          </p:cNvPr>
          <p:cNvCxnSpPr>
            <a:cxnSpLocks/>
          </p:cNvCxnSpPr>
          <p:nvPr/>
        </p:nvCxnSpPr>
        <p:spPr>
          <a:xfrm flipH="1" flipV="1">
            <a:off x="7963873" y="4625439"/>
            <a:ext cx="437466" cy="25978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D44ED2-BFB3-997F-6EB0-07401DAF8126}"/>
              </a:ext>
            </a:extLst>
          </p:cNvPr>
          <p:cNvSpPr txBox="1"/>
          <p:nvPr/>
        </p:nvSpPr>
        <p:spPr>
          <a:xfrm>
            <a:off x="2595235" y="4243234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76A5F-5765-0662-7C52-529DDA7B69C5}"/>
              </a:ext>
            </a:extLst>
          </p:cNvPr>
          <p:cNvSpPr txBox="1"/>
          <p:nvPr/>
        </p:nvSpPr>
        <p:spPr>
          <a:xfrm>
            <a:off x="4608975" y="464231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7F536B-F904-83CC-1680-41ECB22A5929}"/>
              </a:ext>
            </a:extLst>
          </p:cNvPr>
          <p:cNvSpPr txBox="1"/>
          <p:nvPr/>
        </p:nvSpPr>
        <p:spPr>
          <a:xfrm>
            <a:off x="6636398" y="4201620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C06803-CD9E-480D-0FA7-BE9D210FE654}"/>
              </a:ext>
            </a:extLst>
          </p:cNvPr>
          <p:cNvSpPr txBox="1"/>
          <p:nvPr/>
        </p:nvSpPr>
        <p:spPr>
          <a:xfrm>
            <a:off x="8616277" y="479023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0BCFB1-73C9-3190-CFB0-2FECBA143390}"/>
              </a:ext>
            </a:extLst>
          </p:cNvPr>
          <p:cNvSpPr txBox="1"/>
          <p:nvPr/>
        </p:nvSpPr>
        <p:spPr>
          <a:xfrm>
            <a:off x="3617490" y="5704571"/>
            <a:ext cx="495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 Problems</a:t>
            </a:r>
          </a:p>
        </p:txBody>
      </p:sp>
    </p:spTree>
    <p:extLst>
      <p:ext uri="{BB962C8B-B14F-4D97-AF65-F5344CB8AC3E}">
        <p14:creationId xmlns:p14="http://schemas.microsoft.com/office/powerpoint/2010/main" val="3865916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error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1" y="1000751"/>
                <a:ext cx="11319929" cy="418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good is the approximation?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 Carlo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integration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de-CH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de-CH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CH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CH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de-CH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dimension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exponential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scaling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search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Convergence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fast,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becomes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slow. </a:t>
                </a:r>
                <a:r>
                  <a:rPr lang="de-CH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95 %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last 5 %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perfection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.]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must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statistically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1" y="1000751"/>
                <a:ext cx="11319929" cy="4180568"/>
              </a:xfrm>
              <a:prstGeom prst="rect">
                <a:avLst/>
              </a:prstGeom>
              <a:blipFill>
                <a:blip r:embed="rId2"/>
                <a:stretch>
                  <a:fillRect l="-336" t="-60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20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error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1" y="1000751"/>
                <a:ext cx="11319929" cy="418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good is the approximation?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 Carlo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integration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de-CH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de-CH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CH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CH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de-CH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dimension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exponential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scaling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search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Convergence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fast,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becomes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slow. </a:t>
                </a:r>
                <a:r>
                  <a:rPr lang="de-CH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95 %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last 5 %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perfection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.]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must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statistically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1" y="1000751"/>
                <a:ext cx="11319929" cy="4180568"/>
              </a:xfrm>
              <a:prstGeom prst="rect">
                <a:avLst/>
              </a:prstGeom>
              <a:blipFill>
                <a:blip r:embed="rId2"/>
                <a:stretch>
                  <a:fillRect l="-336" t="-60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73A02BC-47B8-4ED8-B9E0-45586601FE1B}"/>
              </a:ext>
            </a:extLst>
          </p:cNvPr>
          <p:cNvSpPr/>
          <p:nvPr/>
        </p:nvSpPr>
        <p:spPr>
          <a:xfrm>
            <a:off x="173731" y="810228"/>
            <a:ext cx="8287363" cy="2618771"/>
          </a:xfrm>
          <a:prstGeom prst="rect">
            <a:avLst/>
          </a:prstGeom>
          <a:solidFill>
            <a:schemeClr val="bg1">
              <a:alpha val="753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4522D-C20A-4195-6965-07FABD145A71}"/>
              </a:ext>
            </a:extLst>
          </p:cNvPr>
          <p:cNvSpPr txBox="1"/>
          <p:nvPr/>
        </p:nvSpPr>
        <p:spPr>
          <a:xfrm>
            <a:off x="1990840" y="5497975"/>
            <a:ext cx="82296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 for a whole branch of applied math that tries to design favourable random walks through model space.</a:t>
            </a:r>
          </a:p>
        </p:txBody>
      </p:sp>
    </p:spTree>
    <p:extLst>
      <p:ext uri="{BB962C8B-B14F-4D97-AF65-F5344CB8AC3E}">
        <p14:creationId xmlns:p14="http://schemas.microsoft.com/office/powerpoint/2010/main" val="129272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F2723-4897-2D29-4FDD-05896E78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55" t="-3076"/>
          <a:stretch/>
        </p:blipFill>
        <p:spPr>
          <a:xfrm>
            <a:off x="389468" y="795867"/>
            <a:ext cx="3852998" cy="5113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49F24F-B222-1344-7074-F4D8B60C861D}"/>
              </a:ext>
            </a:extLst>
          </p:cNvPr>
          <p:cNvSpPr/>
          <p:nvPr/>
        </p:nvSpPr>
        <p:spPr>
          <a:xfrm>
            <a:off x="4911634" y="3892731"/>
            <a:ext cx="531223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917D65-9196-175B-2983-FF344D9B0F00}"/>
              </a:ext>
            </a:extLst>
          </p:cNvPr>
          <p:cNvSpPr/>
          <p:nvPr/>
        </p:nvSpPr>
        <p:spPr>
          <a:xfrm>
            <a:off x="9268044" y="2751590"/>
            <a:ext cx="645390" cy="192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D0E81-860D-BAB7-41C2-92B02F0D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234" y="1978476"/>
            <a:ext cx="6656496" cy="3033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83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DF847F-E182-C9BE-FA22-A3223AA81949}"/>
              </a:ext>
            </a:extLst>
          </p:cNvPr>
          <p:cNvSpPr txBox="1"/>
          <p:nvPr/>
        </p:nvSpPr>
        <p:spPr>
          <a:xfrm>
            <a:off x="414673" y="1659988"/>
            <a:ext cx="11366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I</a:t>
            </a:r>
          </a:p>
          <a:p>
            <a:pPr algn="ctr"/>
            <a:r>
              <a:rPr lang="en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Inference Basics</a:t>
            </a:r>
          </a:p>
        </p:txBody>
      </p:sp>
    </p:spTree>
    <p:extLst>
      <p:ext uri="{BB962C8B-B14F-4D97-AF65-F5344CB8AC3E}">
        <p14:creationId xmlns:p14="http://schemas.microsoft.com/office/powerpoint/2010/main" val="314326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90C0B0-1ED7-4D47-ADE9-B62A81373DAF}"/>
              </a:ext>
            </a:extLst>
          </p:cNvPr>
          <p:cNvSpPr txBox="1"/>
          <p:nvPr/>
        </p:nvSpPr>
        <p:spPr>
          <a:xfrm>
            <a:off x="2675965" y="1882588"/>
            <a:ext cx="6840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</a:p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Inference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look into the future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Models, data, theories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</a:p>
        </p:txBody>
      </p:sp>
    </p:spTree>
    <p:extLst>
      <p:ext uri="{BB962C8B-B14F-4D97-AF65-F5344CB8AC3E}">
        <p14:creationId xmlns:p14="http://schemas.microsoft.com/office/powerpoint/2010/main" val="144451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20px-Thomas_Bayes.gif">
            <a:extLst>
              <a:ext uri="{FF2B5EF4-FFF2-40B4-BE49-F238E27FC236}">
                <a16:creationId xmlns:a16="http://schemas.microsoft.com/office/drawing/2014/main" id="{C3060BA3-F97D-53C5-326D-085EB256F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55" y="1699535"/>
            <a:ext cx="2794000" cy="299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B9221-71D5-31F2-67D3-69FDBEFD12CA}"/>
              </a:ext>
            </a:extLst>
          </p:cNvPr>
          <p:cNvSpPr txBox="1"/>
          <p:nvPr/>
        </p:nvSpPr>
        <p:spPr>
          <a:xfrm>
            <a:off x="5294029" y="4696735"/>
            <a:ext cx="2391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Bayes [1701 - 1761]</a:t>
            </a:r>
          </a:p>
        </p:txBody>
      </p:sp>
      <p:pic>
        <p:nvPicPr>
          <p:cNvPr id="6" name="Picture 5" descr="Godfrey-Kneller-Isaac-Newton-portrait-1689.jpg">
            <a:extLst>
              <a:ext uri="{FF2B5EF4-FFF2-40B4-BE49-F238E27FC236}">
                <a16:creationId xmlns:a16="http://schemas.microsoft.com/office/drawing/2014/main" id="{6FFFAC88-53E8-EB4F-99EF-C836177C5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2283" r="2742" b="2245"/>
          <a:stretch/>
        </p:blipFill>
        <p:spPr>
          <a:xfrm>
            <a:off x="1980861" y="2313461"/>
            <a:ext cx="1443451" cy="17873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F36719-FEBC-F177-9317-C155B6C9CBAD}"/>
              </a:ext>
            </a:extLst>
          </p:cNvPr>
          <p:cNvSpPr txBox="1"/>
          <p:nvPr/>
        </p:nvSpPr>
        <p:spPr>
          <a:xfrm>
            <a:off x="1880965" y="4104729"/>
            <a:ext cx="155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Isaac Newton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[1643 - 1727]</a:t>
            </a:r>
          </a:p>
        </p:txBody>
      </p:sp>
      <p:pic>
        <p:nvPicPr>
          <p:cNvPr id="8" name="Picture 7" descr="George-Berkeley-detail-oil-painting-John-Smibert-1732.jpg">
            <a:extLst>
              <a:ext uri="{FF2B5EF4-FFF2-40B4-BE49-F238E27FC236}">
                <a16:creationId xmlns:a16="http://schemas.microsoft.com/office/drawing/2014/main" id="{1D102A8B-24AC-FD48-8705-66F7C1A4F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39" y="2313461"/>
            <a:ext cx="1336572" cy="18077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198633-2193-DAB6-0F01-5CDA527DC86F}"/>
              </a:ext>
            </a:extLst>
          </p:cNvPr>
          <p:cNvSpPr txBox="1"/>
          <p:nvPr/>
        </p:nvSpPr>
        <p:spPr>
          <a:xfrm>
            <a:off x="3627983" y="4116439"/>
            <a:ext cx="155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Berkeley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[1685 - 1753]</a:t>
            </a:r>
          </a:p>
        </p:txBody>
      </p:sp>
      <p:pic>
        <p:nvPicPr>
          <p:cNvPr id="10" name="Picture 9" descr="Dr_Richard_Price,_DD,_FRS_-_Benjamin_West.jpg">
            <a:extLst>
              <a:ext uri="{FF2B5EF4-FFF2-40B4-BE49-F238E27FC236}">
                <a16:creationId xmlns:a16="http://schemas.microsoft.com/office/drawing/2014/main" id="{2112272B-C07F-F9BE-3B37-0ADE8FEF459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49" y="2318187"/>
            <a:ext cx="1382751" cy="18029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FFE1E7-93FF-3587-5350-E00CED1F1EB3}"/>
              </a:ext>
            </a:extLst>
          </p:cNvPr>
          <p:cNvSpPr txBox="1"/>
          <p:nvPr/>
        </p:nvSpPr>
        <p:spPr>
          <a:xfrm>
            <a:off x="8430606" y="4116971"/>
            <a:ext cx="155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Richard Price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[1723 - 1791]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F4735-30D0-B792-5A33-26F56B74662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table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5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A951B-1981-E5A8-8576-F24CBDDF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1" y="1073427"/>
            <a:ext cx="11904058" cy="204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77B5-ECB0-4825-DB71-37D48844C3BA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Models, data and theories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DED4A-A636-DE7F-9973-B902D0E11839}"/>
              </a:ext>
            </a:extLst>
          </p:cNvPr>
          <p:cNvSpPr/>
          <p:nvPr/>
        </p:nvSpPr>
        <p:spPr>
          <a:xfrm>
            <a:off x="143971" y="1073427"/>
            <a:ext cx="8065532" cy="2047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05ACD7-91BE-8C15-CE65-E35E62212960}"/>
                  </a:ext>
                </a:extLst>
              </p:cNvPr>
              <p:cNvSpPr txBox="1"/>
              <p:nvPr/>
            </p:nvSpPr>
            <p:spPr>
              <a:xfrm>
                <a:off x="8839200" y="3545840"/>
                <a:ext cx="28041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parameter vector </a:t>
                </a:r>
                <a:r>
                  <a:rPr lang="en-CH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model space </a:t>
                </a:r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endParaRPr lang="en-CH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05ACD7-91BE-8C15-CE65-E35E62212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545840"/>
                <a:ext cx="2804160" cy="707886"/>
              </a:xfrm>
              <a:prstGeom prst="rect">
                <a:avLst/>
              </a:prstGeom>
              <a:blipFill>
                <a:blip r:embed="rId3"/>
                <a:stretch>
                  <a:fillRect t="-5263" r="-905" b="-140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631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1991</Words>
  <Application>Microsoft Macintosh PowerPoint</Application>
  <PresentationFormat>Widescreen</PresentationFormat>
  <Paragraphs>503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2023-03-07T09:32:35Z</dcterms:created>
  <dcterms:modified xsi:type="dcterms:W3CDTF">2023-03-17T15:05:07Z</dcterms:modified>
</cp:coreProperties>
</file>